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10693400" cy="15122525"/>
  <p:notesSz cx="6797675" cy="9928225"/>
  <p:defaultTextStyle>
    <a:defPPr>
      <a:defRPr lang="el-GR"/>
    </a:defPPr>
    <a:lvl1pPr marL="0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7134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4268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11403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8537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85670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22805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59938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97072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78" y="96"/>
      </p:cViewPr>
      <p:guideLst>
        <p:guide orient="horz" pos="4763"/>
        <p:guide pos="336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2196" y="-108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154BF1-9687-44C1-B61E-143B08B3983B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CA939D-C34F-4615-9F11-C05F85A86FD4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34911058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8AB478-7FCE-410E-9B41-76F0F1F90BA5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82800" y="744538"/>
            <a:ext cx="26320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6581AD-E6E9-41F7-8212-CC13B81252B6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2153533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802006" y="4697787"/>
            <a:ext cx="9089390" cy="3241542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604010" y="8569432"/>
            <a:ext cx="7485380" cy="38646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1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42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1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8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56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2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599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97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8140723" y="1130693"/>
            <a:ext cx="2526686" cy="24084021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560663" y="1130693"/>
            <a:ext cx="7401839" cy="24084021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dirty="0" err="1" smtClean="0"/>
              <a:t>Kλικ</a:t>
            </a:r>
            <a:r>
              <a:rPr lang="el-GR" dirty="0" smtClean="0"/>
              <a:t> για επεξεργασία των στυλ του υποδείγματος</a:t>
            </a:r>
          </a:p>
          <a:p>
            <a:pPr lvl="1"/>
            <a:r>
              <a:rPr lang="el-GR" dirty="0" smtClean="0"/>
              <a:t>Δεύτερου επιπέδου</a:t>
            </a:r>
          </a:p>
          <a:p>
            <a:pPr lvl="2"/>
            <a:r>
              <a:rPr lang="el-GR" dirty="0" smtClean="0"/>
              <a:t>Τρίτου επιπέδου</a:t>
            </a:r>
          </a:p>
          <a:p>
            <a:pPr lvl="3"/>
            <a:r>
              <a:rPr lang="el-GR" dirty="0" smtClean="0"/>
              <a:t>Τέταρτου επιπέδου</a:t>
            </a:r>
          </a:p>
          <a:p>
            <a:pPr lvl="4"/>
            <a:r>
              <a:rPr lang="el-GR" dirty="0" smtClean="0"/>
              <a:t>Πέμπτου επιπέδου</a:t>
            </a:r>
            <a:endParaRPr lang="el-GR" dirty="0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844705" y="9717626"/>
            <a:ext cx="9089390" cy="3003501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844705" y="6409575"/>
            <a:ext cx="9089390" cy="3308051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134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4268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1140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4853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56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280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5993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897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560662" y="6588099"/>
            <a:ext cx="4964263" cy="18626612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5703147" y="6588099"/>
            <a:ext cx="4964263" cy="18626612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4671" y="605605"/>
            <a:ext cx="9624060" cy="2520421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4672" y="3385066"/>
            <a:ext cx="4724775" cy="1410734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134" indent="0">
              <a:buNone/>
              <a:defRPr sz="3200" b="1"/>
            </a:lvl2pPr>
            <a:lvl3pPr marL="1474268" indent="0">
              <a:buNone/>
              <a:defRPr sz="2900" b="1"/>
            </a:lvl3pPr>
            <a:lvl4pPr marL="2211403" indent="0">
              <a:buNone/>
              <a:defRPr sz="2500" b="1"/>
            </a:lvl4pPr>
            <a:lvl5pPr marL="2948537" indent="0">
              <a:buNone/>
              <a:defRPr sz="2500" b="1"/>
            </a:lvl5pPr>
            <a:lvl6pPr marL="3685670" indent="0">
              <a:buNone/>
              <a:defRPr sz="2500" b="1"/>
            </a:lvl6pPr>
            <a:lvl7pPr marL="4422805" indent="0">
              <a:buNone/>
              <a:defRPr sz="2500" b="1"/>
            </a:lvl7pPr>
            <a:lvl8pPr marL="5159938" indent="0">
              <a:buNone/>
              <a:defRPr sz="2500" b="1"/>
            </a:lvl8pPr>
            <a:lvl9pPr marL="5897072" indent="0">
              <a:buNone/>
              <a:defRPr sz="25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534672" y="4795800"/>
            <a:ext cx="4724775" cy="8712956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5432100" y="3385066"/>
            <a:ext cx="4726632" cy="1410734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134" indent="0">
              <a:buNone/>
              <a:defRPr sz="3200" b="1"/>
            </a:lvl2pPr>
            <a:lvl3pPr marL="1474268" indent="0">
              <a:buNone/>
              <a:defRPr sz="2900" b="1"/>
            </a:lvl3pPr>
            <a:lvl4pPr marL="2211403" indent="0">
              <a:buNone/>
              <a:defRPr sz="2500" b="1"/>
            </a:lvl4pPr>
            <a:lvl5pPr marL="2948537" indent="0">
              <a:buNone/>
              <a:defRPr sz="2500" b="1"/>
            </a:lvl5pPr>
            <a:lvl6pPr marL="3685670" indent="0">
              <a:buNone/>
              <a:defRPr sz="2500" b="1"/>
            </a:lvl6pPr>
            <a:lvl7pPr marL="4422805" indent="0">
              <a:buNone/>
              <a:defRPr sz="2500" b="1"/>
            </a:lvl7pPr>
            <a:lvl8pPr marL="5159938" indent="0">
              <a:buNone/>
              <a:defRPr sz="2500" b="1"/>
            </a:lvl8pPr>
            <a:lvl9pPr marL="5897072" indent="0">
              <a:buNone/>
              <a:defRPr sz="25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5432100" y="4795800"/>
            <a:ext cx="4726632" cy="8712956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4671" y="602100"/>
            <a:ext cx="3518056" cy="2562428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180821" y="602102"/>
            <a:ext cx="5977908" cy="12906656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534671" y="3164531"/>
            <a:ext cx="3518056" cy="10344228"/>
          </a:xfrm>
        </p:spPr>
        <p:txBody>
          <a:bodyPr/>
          <a:lstStyle>
            <a:lvl1pPr marL="0" indent="0">
              <a:buNone/>
              <a:defRPr sz="2300"/>
            </a:lvl1pPr>
            <a:lvl2pPr marL="737134" indent="0">
              <a:buNone/>
              <a:defRPr sz="2000"/>
            </a:lvl2pPr>
            <a:lvl3pPr marL="1474268" indent="0">
              <a:buNone/>
              <a:defRPr sz="1600"/>
            </a:lvl3pPr>
            <a:lvl4pPr marL="2211403" indent="0">
              <a:buNone/>
              <a:defRPr sz="1500"/>
            </a:lvl4pPr>
            <a:lvl5pPr marL="2948537" indent="0">
              <a:buNone/>
              <a:defRPr sz="1500"/>
            </a:lvl5pPr>
            <a:lvl6pPr marL="3685670" indent="0">
              <a:buNone/>
              <a:defRPr sz="1500"/>
            </a:lvl6pPr>
            <a:lvl7pPr marL="4422805" indent="0">
              <a:buNone/>
              <a:defRPr sz="1500"/>
            </a:lvl7pPr>
            <a:lvl8pPr marL="5159938" indent="0">
              <a:buNone/>
              <a:defRPr sz="1500"/>
            </a:lvl8pPr>
            <a:lvl9pPr marL="5897072" indent="0">
              <a:buNone/>
              <a:defRPr sz="1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095982" y="10585768"/>
            <a:ext cx="6416040" cy="124971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2095982" y="1351227"/>
            <a:ext cx="6416040" cy="9073515"/>
          </a:xfrm>
        </p:spPr>
        <p:txBody>
          <a:bodyPr/>
          <a:lstStyle>
            <a:lvl1pPr marL="0" indent="0">
              <a:buNone/>
              <a:defRPr sz="5200"/>
            </a:lvl1pPr>
            <a:lvl2pPr marL="737134" indent="0">
              <a:buNone/>
              <a:defRPr sz="4500"/>
            </a:lvl2pPr>
            <a:lvl3pPr marL="1474268" indent="0">
              <a:buNone/>
              <a:defRPr sz="3900"/>
            </a:lvl3pPr>
            <a:lvl4pPr marL="2211403" indent="0">
              <a:buNone/>
              <a:defRPr sz="3200"/>
            </a:lvl4pPr>
            <a:lvl5pPr marL="2948537" indent="0">
              <a:buNone/>
              <a:defRPr sz="3200"/>
            </a:lvl5pPr>
            <a:lvl6pPr marL="3685670" indent="0">
              <a:buNone/>
              <a:defRPr sz="3200"/>
            </a:lvl6pPr>
            <a:lvl7pPr marL="4422805" indent="0">
              <a:buNone/>
              <a:defRPr sz="3200"/>
            </a:lvl7pPr>
            <a:lvl8pPr marL="5159938" indent="0">
              <a:buNone/>
              <a:defRPr sz="3200"/>
            </a:lvl8pPr>
            <a:lvl9pPr marL="5897072" indent="0">
              <a:buNone/>
              <a:defRPr sz="32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2095982" y="11835480"/>
            <a:ext cx="6416040" cy="1774795"/>
          </a:xfrm>
        </p:spPr>
        <p:txBody>
          <a:bodyPr/>
          <a:lstStyle>
            <a:lvl1pPr marL="0" indent="0">
              <a:buNone/>
              <a:defRPr sz="2300"/>
            </a:lvl1pPr>
            <a:lvl2pPr marL="737134" indent="0">
              <a:buNone/>
              <a:defRPr sz="2000"/>
            </a:lvl2pPr>
            <a:lvl3pPr marL="1474268" indent="0">
              <a:buNone/>
              <a:defRPr sz="1600"/>
            </a:lvl3pPr>
            <a:lvl4pPr marL="2211403" indent="0">
              <a:buNone/>
              <a:defRPr sz="1500"/>
            </a:lvl4pPr>
            <a:lvl5pPr marL="2948537" indent="0">
              <a:buNone/>
              <a:defRPr sz="1500"/>
            </a:lvl5pPr>
            <a:lvl6pPr marL="3685670" indent="0">
              <a:buNone/>
              <a:defRPr sz="1500"/>
            </a:lvl6pPr>
            <a:lvl7pPr marL="4422805" indent="0">
              <a:buNone/>
              <a:defRPr sz="1500"/>
            </a:lvl7pPr>
            <a:lvl8pPr marL="5159938" indent="0">
              <a:buNone/>
              <a:defRPr sz="1500"/>
            </a:lvl8pPr>
            <a:lvl9pPr marL="5897072" indent="0">
              <a:buNone/>
              <a:defRPr sz="1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Sotiris1\Εργασία\ΕΥΔ\Τουρισμός\PEP\PEPneEG\ΠΕΠ\╨┼╨\bAgaio\Untitled-8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15900" y="347663"/>
            <a:ext cx="10260013" cy="14425612"/>
          </a:xfrm>
          <a:prstGeom prst="rect">
            <a:avLst/>
          </a:prstGeom>
          <a:noFill/>
        </p:spPr>
      </p:pic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534671" y="605605"/>
            <a:ext cx="9624060" cy="2520421"/>
          </a:xfrm>
          <a:prstGeom prst="rect">
            <a:avLst/>
          </a:prstGeom>
        </p:spPr>
        <p:txBody>
          <a:bodyPr vert="horz" lIns="147427" tIns="73713" rIns="147427" bIns="73713" rtlCol="0" anchor="ctr">
            <a:normAutofit/>
          </a:bodyPr>
          <a:lstStyle/>
          <a:p>
            <a:r>
              <a:rPr lang="el-GR" dirty="0" err="1" smtClean="0"/>
              <a:t>Kλικ</a:t>
            </a:r>
            <a:r>
              <a:rPr lang="el-GR" dirty="0" smtClean="0"/>
              <a:t> για επεξεργασία του τίτλου</a:t>
            </a:r>
            <a:endParaRPr lang="el-GR" dirty="0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4671" y="3528591"/>
            <a:ext cx="9624060" cy="9980167"/>
          </a:xfrm>
          <a:prstGeom prst="rect">
            <a:avLst/>
          </a:prstGeom>
        </p:spPr>
        <p:txBody>
          <a:bodyPr vert="horz" lIns="147427" tIns="73713" rIns="147427" bIns="73713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534671" y="14016343"/>
            <a:ext cx="2495127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653580" y="14016343"/>
            <a:ext cx="3386244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7663604" y="14016343"/>
            <a:ext cx="2495127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1474268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2850" indent="-552850" algn="l" defTabSz="1474268" rtl="0" eaLnBrk="1" latinLnBrk="0" hangingPunct="1">
        <a:spcBef>
          <a:spcPct val="20000"/>
        </a:spcBef>
        <a:buFont typeface="Arial" pitchFamily="34" charset="0"/>
        <a:buChar char="•"/>
        <a:defRPr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7843" indent="-460710" algn="l" defTabSz="1474268" rtl="0" eaLnBrk="1" latinLnBrk="0" hangingPunct="1">
        <a:spcBef>
          <a:spcPct val="20000"/>
        </a:spcBef>
        <a:buFont typeface="Arial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2835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9970" indent="-368567" algn="l" defTabSz="1474268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7103" indent="-368567" algn="l" defTabSz="1474268" rtl="0" eaLnBrk="1" latinLnBrk="0" hangingPunct="1">
        <a:spcBef>
          <a:spcPct val="20000"/>
        </a:spcBef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4237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1372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28505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5640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134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4268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1403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8537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5670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2805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59938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97072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TextBox"/>
          <p:cNvSpPr txBox="1"/>
          <p:nvPr/>
        </p:nvSpPr>
        <p:spPr>
          <a:xfrm>
            <a:off x="856853" y="3934728"/>
            <a:ext cx="92355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Η επιχείρηση…………………………………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που εδρεύει στην περιφέρεια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……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………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……………….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εντάχθηκε στη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Δράση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«Ενίσχυση της Ίδρυσης και Λειτουργίας Νέων Τουριστικών Μικρομεσαίων Επιχειρήσεων»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συνολικού προϋπολογισμού </a:t>
            </a:r>
            <a:r>
              <a:rPr lang="en-US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689</a:t>
            </a:r>
            <a:r>
              <a:rPr lang="el-GR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εκατ. €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500,6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εκατ. € από το ΕΠΑνΕΚ και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188,4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εκατ. € από τα Περιφερειακά Επιχειρησιακά Προγράμματα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r>
              <a:rPr lang="el-GR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Η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Δράση στοχεύει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στην ενίσχυση της επιχειρηματικότητας  στον τομέα του Τουρισμού, μέσω της δημιουργίας νέων πολύ μικρών, μικρών και μεσαίων τουριστικών επιχειρήσεων. </a:t>
            </a:r>
          </a:p>
          <a:p>
            <a:pPr algn="just"/>
            <a:endParaRPr lang="el-GR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Ο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συνολικός προϋπολογισμός της επένδυσης είναι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……………………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……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 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€ εκ των οποίων η δημόσια δαπάνη ανέρχεται σε …………………………… € και συγχρηματοδοτείται από την Ελλάδα και το Ευρωπαϊκό Ταμείο Περιφερειακής Ανάπτυξης της Ευρωπαϊκής Ένωσης. </a:t>
            </a:r>
            <a:endParaRPr lang="el-GR" sz="1200" b="1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5 - TextBox"/>
          <p:cNvSpPr txBox="1"/>
          <p:nvPr/>
        </p:nvSpPr>
        <p:spPr>
          <a:xfrm>
            <a:off x="875391" y="5671333"/>
            <a:ext cx="9217024" cy="6786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l-GR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Το επιχειρηματικό σχέδιο που εγκρίθηκε προς χρηματοδότηση και υλοποιείται, περιλαμβάνει επενδύσεις στις παρακάτω κατηγορίες: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Κτίρια, λοιπές εγκαταστάσεις και περιβάλλων χώρος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Μηχανήματα, εγκαταστάσεις και εξοπλισμός προστασίας περιβάλλοντος και εξοικονόμησης ενέργειας και ύδατος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Πιστοποίηση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συστημάτων διασφάλισης ποιότητας,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περιβαλλοντικής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διαχείρισης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Προβολή/Προώθηση - Συμμετοχή σε Εκθέσεις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Τεχνικές μελέτες μηχανικού και υπηρεσίες φοροτεχνικού και νομικού συμβούλου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Λογισμικά και υπηρεσίες λογισμικού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Σύνταξη και παρακολούθηση υλοποίησης Επενδυτικού Σχεδίου </a:t>
            </a:r>
            <a:endParaRPr lang="en-US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Μεταφορικά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μέσα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endParaRPr lang="el-GR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r>
              <a:rPr lang="el-GR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Μέσω </a:t>
            </a:r>
            <a:r>
              <a:rPr lang="el-GR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της συμμετοχής στη Δράση, η επιχείρηση πέτυχε: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βελτίωση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της ανταγωνιστικότητας της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αύξηση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της κερδοφορίας της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ενίσχυση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της εξωστρέφειας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επέκταση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της αγοράς με τη προσθήκη νέων προϊόντων &amp; υπηρεσιών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εξασφάλιση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υψηλότερης ποιότητας προϊόντα &amp; υπηρεσίες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αύξηση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της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παραγωγικότητας &amp;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βελτίωση λειτουργικών διαδικασιών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ενίσχυση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της επιχειρηματικότητας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δημιουργία / διατήρηση ποιοτικών θέσεων εργασίας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Άλλο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…………………………………………………………</a:t>
            </a:r>
          </a:p>
          <a:p>
            <a:pPr>
              <a:lnSpc>
                <a:spcPct val="150000"/>
              </a:lnSpc>
            </a:pPr>
            <a:endParaRPr lang="el-GR" sz="6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l-GR" sz="120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Με τη συμβολή του ΕΠΑνΕΚ και των ΠΕΠ η επιχείρηση ενισχύθηκε αποφέροντας οφέλη στην ανταγωνιστικότητα της χώρας καθώς και στην τοπική οικονομία. </a:t>
            </a:r>
          </a:p>
          <a:p>
            <a:endParaRPr lang="el-GR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263</Words>
  <Application>Microsoft Office PowerPoint</Application>
  <PresentationFormat>Προσαρμογή</PresentationFormat>
  <Paragraphs>25</Paragraphs>
  <Slides>1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2" baseType="lpstr">
      <vt:lpstr>Θέμα του Office</vt:lpstr>
      <vt:lpstr>Διαφάνεια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Sotiris Katselos</dc:creator>
  <cp:lastModifiedBy>Sotiris Katselos</cp:lastModifiedBy>
  <cp:revision>56</cp:revision>
  <cp:lastPrinted>2019-12-05T14:31:53Z</cp:lastPrinted>
  <dcterms:created xsi:type="dcterms:W3CDTF">2018-02-13T12:16:57Z</dcterms:created>
  <dcterms:modified xsi:type="dcterms:W3CDTF">2020-09-01T12:22:48Z</dcterms:modified>
</cp:coreProperties>
</file>